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7D865-6730-B5F1-3039-C3D2E0C60BB4}"/>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551B6A88-C2E6-FA65-0C21-F5ED0137B34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86406D6D-0906-F6B7-2587-6F1954042729}"/>
              </a:ext>
            </a:extLst>
          </p:cNvPr>
          <p:cNvSpPr>
            <a:spLocks noGrp="1"/>
          </p:cNvSpPr>
          <p:nvPr>
            <p:ph type="dt" sz="half" idx="10"/>
          </p:nvPr>
        </p:nvSpPr>
        <p:spPr/>
        <p:txBody>
          <a:bodyPr/>
          <a:lstStyle/>
          <a:p>
            <a:fld id="{E232B3A3-241B-422D-994C-8F06CBF20CA1}" type="datetimeFigureOut">
              <a:rPr lang="en-GB" smtClean="0"/>
              <a:t>03/04/2024</a:t>
            </a:fld>
            <a:endParaRPr lang="en-GB"/>
          </a:p>
        </p:txBody>
      </p:sp>
      <p:sp>
        <p:nvSpPr>
          <p:cNvPr id="5" name="Footer Placeholder 4">
            <a:extLst>
              <a:ext uri="{FF2B5EF4-FFF2-40B4-BE49-F238E27FC236}">
                <a16:creationId xmlns:a16="http://schemas.microsoft.com/office/drawing/2014/main" id="{7459CECB-6261-F658-922F-DFAC9F787B6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521BDF0-D51A-4057-12FC-9175C99F815E}"/>
              </a:ext>
            </a:extLst>
          </p:cNvPr>
          <p:cNvSpPr>
            <a:spLocks noGrp="1"/>
          </p:cNvSpPr>
          <p:nvPr>
            <p:ph type="sldNum" sz="quarter" idx="12"/>
          </p:nvPr>
        </p:nvSpPr>
        <p:spPr/>
        <p:txBody>
          <a:bodyPr/>
          <a:lstStyle/>
          <a:p>
            <a:fld id="{BDC9755A-3FD2-4945-BD49-6C75960A811E}" type="slidenum">
              <a:rPr lang="en-GB" smtClean="0"/>
              <a:t>‹#›</a:t>
            </a:fld>
            <a:endParaRPr lang="en-GB"/>
          </a:p>
        </p:txBody>
      </p:sp>
    </p:spTree>
    <p:extLst>
      <p:ext uri="{BB962C8B-B14F-4D97-AF65-F5344CB8AC3E}">
        <p14:creationId xmlns:p14="http://schemas.microsoft.com/office/powerpoint/2010/main" val="1419961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C9A0F-7D26-279F-B2F7-80EB53A2ACA1}"/>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D1F7AAFF-F80A-69D6-3FBF-0611D8540EF2}"/>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501D8073-DDD9-BE26-F53D-FFC76FAB7FFB}"/>
              </a:ext>
            </a:extLst>
          </p:cNvPr>
          <p:cNvSpPr>
            <a:spLocks noGrp="1"/>
          </p:cNvSpPr>
          <p:nvPr>
            <p:ph type="dt" sz="half" idx="10"/>
          </p:nvPr>
        </p:nvSpPr>
        <p:spPr/>
        <p:txBody>
          <a:bodyPr/>
          <a:lstStyle/>
          <a:p>
            <a:fld id="{E232B3A3-241B-422D-994C-8F06CBF20CA1}" type="datetimeFigureOut">
              <a:rPr lang="en-GB" smtClean="0"/>
              <a:t>03/04/2024</a:t>
            </a:fld>
            <a:endParaRPr lang="en-GB"/>
          </a:p>
        </p:txBody>
      </p:sp>
      <p:sp>
        <p:nvSpPr>
          <p:cNvPr id="5" name="Footer Placeholder 4">
            <a:extLst>
              <a:ext uri="{FF2B5EF4-FFF2-40B4-BE49-F238E27FC236}">
                <a16:creationId xmlns:a16="http://schemas.microsoft.com/office/drawing/2014/main" id="{465FD5A0-45AB-4982-BEB0-5AF7524DA30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3170D62-9268-8630-C1C0-3A6AD25D2A0C}"/>
              </a:ext>
            </a:extLst>
          </p:cNvPr>
          <p:cNvSpPr>
            <a:spLocks noGrp="1"/>
          </p:cNvSpPr>
          <p:nvPr>
            <p:ph type="sldNum" sz="quarter" idx="12"/>
          </p:nvPr>
        </p:nvSpPr>
        <p:spPr/>
        <p:txBody>
          <a:bodyPr/>
          <a:lstStyle/>
          <a:p>
            <a:fld id="{BDC9755A-3FD2-4945-BD49-6C75960A811E}" type="slidenum">
              <a:rPr lang="en-GB" smtClean="0"/>
              <a:t>‹#›</a:t>
            </a:fld>
            <a:endParaRPr lang="en-GB"/>
          </a:p>
        </p:txBody>
      </p:sp>
    </p:spTree>
    <p:extLst>
      <p:ext uri="{BB962C8B-B14F-4D97-AF65-F5344CB8AC3E}">
        <p14:creationId xmlns:p14="http://schemas.microsoft.com/office/powerpoint/2010/main" val="32589456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DCB786A-09C3-8B37-1C03-32FCD08CDEBF}"/>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BD5C503E-5BC7-2438-B656-7FADDCB57D96}"/>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C9701E65-4E2B-3AA6-7E20-748E8577A946}"/>
              </a:ext>
            </a:extLst>
          </p:cNvPr>
          <p:cNvSpPr>
            <a:spLocks noGrp="1"/>
          </p:cNvSpPr>
          <p:nvPr>
            <p:ph type="dt" sz="half" idx="10"/>
          </p:nvPr>
        </p:nvSpPr>
        <p:spPr/>
        <p:txBody>
          <a:bodyPr/>
          <a:lstStyle/>
          <a:p>
            <a:fld id="{E232B3A3-241B-422D-994C-8F06CBF20CA1}" type="datetimeFigureOut">
              <a:rPr lang="en-GB" smtClean="0"/>
              <a:t>03/04/2024</a:t>
            </a:fld>
            <a:endParaRPr lang="en-GB"/>
          </a:p>
        </p:txBody>
      </p:sp>
      <p:sp>
        <p:nvSpPr>
          <p:cNvPr id="5" name="Footer Placeholder 4">
            <a:extLst>
              <a:ext uri="{FF2B5EF4-FFF2-40B4-BE49-F238E27FC236}">
                <a16:creationId xmlns:a16="http://schemas.microsoft.com/office/drawing/2014/main" id="{E66F6502-23A4-2E91-49F0-EE338D0C07B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C8B32D3-B4DD-7823-1492-BAFED4A19429}"/>
              </a:ext>
            </a:extLst>
          </p:cNvPr>
          <p:cNvSpPr>
            <a:spLocks noGrp="1"/>
          </p:cNvSpPr>
          <p:nvPr>
            <p:ph type="sldNum" sz="quarter" idx="12"/>
          </p:nvPr>
        </p:nvSpPr>
        <p:spPr/>
        <p:txBody>
          <a:bodyPr/>
          <a:lstStyle/>
          <a:p>
            <a:fld id="{BDC9755A-3FD2-4945-BD49-6C75960A811E}" type="slidenum">
              <a:rPr lang="en-GB" smtClean="0"/>
              <a:t>‹#›</a:t>
            </a:fld>
            <a:endParaRPr lang="en-GB"/>
          </a:p>
        </p:txBody>
      </p:sp>
    </p:spTree>
    <p:extLst>
      <p:ext uri="{BB962C8B-B14F-4D97-AF65-F5344CB8AC3E}">
        <p14:creationId xmlns:p14="http://schemas.microsoft.com/office/powerpoint/2010/main" val="2703800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F0A6D-93D7-A665-DC9E-564E08692072}"/>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B9F0EF39-60BB-5DF6-E4E3-D374A6ED1FFA}"/>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64FD3583-E5AA-7711-B925-E9FCBC2A1F01}"/>
              </a:ext>
            </a:extLst>
          </p:cNvPr>
          <p:cNvSpPr>
            <a:spLocks noGrp="1"/>
          </p:cNvSpPr>
          <p:nvPr>
            <p:ph type="dt" sz="half" idx="10"/>
          </p:nvPr>
        </p:nvSpPr>
        <p:spPr/>
        <p:txBody>
          <a:bodyPr/>
          <a:lstStyle/>
          <a:p>
            <a:fld id="{E232B3A3-241B-422D-994C-8F06CBF20CA1}" type="datetimeFigureOut">
              <a:rPr lang="en-GB" smtClean="0"/>
              <a:t>03/04/2024</a:t>
            </a:fld>
            <a:endParaRPr lang="en-GB"/>
          </a:p>
        </p:txBody>
      </p:sp>
      <p:sp>
        <p:nvSpPr>
          <p:cNvPr id="5" name="Footer Placeholder 4">
            <a:extLst>
              <a:ext uri="{FF2B5EF4-FFF2-40B4-BE49-F238E27FC236}">
                <a16:creationId xmlns:a16="http://schemas.microsoft.com/office/drawing/2014/main" id="{74E3367A-E6AE-79B5-D606-5E4A43BC0D0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F5BCBEC-4E84-5B1F-79E9-7B3C29CFF629}"/>
              </a:ext>
            </a:extLst>
          </p:cNvPr>
          <p:cNvSpPr>
            <a:spLocks noGrp="1"/>
          </p:cNvSpPr>
          <p:nvPr>
            <p:ph type="sldNum" sz="quarter" idx="12"/>
          </p:nvPr>
        </p:nvSpPr>
        <p:spPr/>
        <p:txBody>
          <a:bodyPr/>
          <a:lstStyle/>
          <a:p>
            <a:fld id="{BDC9755A-3FD2-4945-BD49-6C75960A811E}" type="slidenum">
              <a:rPr lang="en-GB" smtClean="0"/>
              <a:t>‹#›</a:t>
            </a:fld>
            <a:endParaRPr lang="en-GB"/>
          </a:p>
        </p:txBody>
      </p:sp>
    </p:spTree>
    <p:extLst>
      <p:ext uri="{BB962C8B-B14F-4D97-AF65-F5344CB8AC3E}">
        <p14:creationId xmlns:p14="http://schemas.microsoft.com/office/powerpoint/2010/main" val="32278536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63F23-9EB2-80D4-4B70-70C220AA98EC}"/>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65E979C1-8450-2B9C-DAFD-648A14CACFCE}"/>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FF7717F7-E214-033A-A3CE-169E7D21847D}"/>
              </a:ext>
            </a:extLst>
          </p:cNvPr>
          <p:cNvSpPr>
            <a:spLocks noGrp="1"/>
          </p:cNvSpPr>
          <p:nvPr>
            <p:ph type="dt" sz="half" idx="10"/>
          </p:nvPr>
        </p:nvSpPr>
        <p:spPr/>
        <p:txBody>
          <a:bodyPr/>
          <a:lstStyle/>
          <a:p>
            <a:fld id="{E232B3A3-241B-422D-994C-8F06CBF20CA1}" type="datetimeFigureOut">
              <a:rPr lang="en-GB" smtClean="0"/>
              <a:t>03/04/2024</a:t>
            </a:fld>
            <a:endParaRPr lang="en-GB"/>
          </a:p>
        </p:txBody>
      </p:sp>
      <p:sp>
        <p:nvSpPr>
          <p:cNvPr id="5" name="Footer Placeholder 4">
            <a:extLst>
              <a:ext uri="{FF2B5EF4-FFF2-40B4-BE49-F238E27FC236}">
                <a16:creationId xmlns:a16="http://schemas.microsoft.com/office/drawing/2014/main" id="{7A6FF9E6-57E2-CBF3-6F0E-B1E9CA00BF0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09C4318-D44A-B416-F343-7BCC78587D78}"/>
              </a:ext>
            </a:extLst>
          </p:cNvPr>
          <p:cNvSpPr>
            <a:spLocks noGrp="1"/>
          </p:cNvSpPr>
          <p:nvPr>
            <p:ph type="sldNum" sz="quarter" idx="12"/>
          </p:nvPr>
        </p:nvSpPr>
        <p:spPr/>
        <p:txBody>
          <a:bodyPr/>
          <a:lstStyle/>
          <a:p>
            <a:fld id="{BDC9755A-3FD2-4945-BD49-6C75960A811E}" type="slidenum">
              <a:rPr lang="en-GB" smtClean="0"/>
              <a:t>‹#›</a:t>
            </a:fld>
            <a:endParaRPr lang="en-GB"/>
          </a:p>
        </p:txBody>
      </p:sp>
    </p:spTree>
    <p:extLst>
      <p:ext uri="{BB962C8B-B14F-4D97-AF65-F5344CB8AC3E}">
        <p14:creationId xmlns:p14="http://schemas.microsoft.com/office/powerpoint/2010/main" val="3020201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8594F-66B9-CDA0-1CDC-D3ABEB2B1BBB}"/>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361A66BB-AAEB-6541-21B1-5B9DD0B67020}"/>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2AA3D03F-235A-8E28-4AB1-44BB048FE410}"/>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3FBCE501-32C3-0B53-F905-8F89C1799FB7}"/>
              </a:ext>
            </a:extLst>
          </p:cNvPr>
          <p:cNvSpPr>
            <a:spLocks noGrp="1"/>
          </p:cNvSpPr>
          <p:nvPr>
            <p:ph type="dt" sz="half" idx="10"/>
          </p:nvPr>
        </p:nvSpPr>
        <p:spPr/>
        <p:txBody>
          <a:bodyPr/>
          <a:lstStyle/>
          <a:p>
            <a:fld id="{E232B3A3-241B-422D-994C-8F06CBF20CA1}" type="datetimeFigureOut">
              <a:rPr lang="en-GB" smtClean="0"/>
              <a:t>03/04/2024</a:t>
            </a:fld>
            <a:endParaRPr lang="en-GB"/>
          </a:p>
        </p:txBody>
      </p:sp>
      <p:sp>
        <p:nvSpPr>
          <p:cNvPr id="6" name="Footer Placeholder 5">
            <a:extLst>
              <a:ext uri="{FF2B5EF4-FFF2-40B4-BE49-F238E27FC236}">
                <a16:creationId xmlns:a16="http://schemas.microsoft.com/office/drawing/2014/main" id="{9A944FC4-B4DC-F5C6-5D4A-1CF5E64008F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D7B293C-366C-E445-1F06-9F648D7E77B6}"/>
              </a:ext>
            </a:extLst>
          </p:cNvPr>
          <p:cNvSpPr>
            <a:spLocks noGrp="1"/>
          </p:cNvSpPr>
          <p:nvPr>
            <p:ph type="sldNum" sz="quarter" idx="12"/>
          </p:nvPr>
        </p:nvSpPr>
        <p:spPr/>
        <p:txBody>
          <a:bodyPr/>
          <a:lstStyle/>
          <a:p>
            <a:fld id="{BDC9755A-3FD2-4945-BD49-6C75960A811E}" type="slidenum">
              <a:rPr lang="en-GB" smtClean="0"/>
              <a:t>‹#›</a:t>
            </a:fld>
            <a:endParaRPr lang="en-GB"/>
          </a:p>
        </p:txBody>
      </p:sp>
    </p:spTree>
    <p:extLst>
      <p:ext uri="{BB962C8B-B14F-4D97-AF65-F5344CB8AC3E}">
        <p14:creationId xmlns:p14="http://schemas.microsoft.com/office/powerpoint/2010/main" val="1641592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33B21-DBEB-2EB3-FC12-F7880CE3A895}"/>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144E0E00-9942-70AB-9053-860EF7B88F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F2F19413-7FB7-33FA-9854-2858A31CC245}"/>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A5DB0158-558A-50CC-EE02-277EDA1936F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8CC6F71A-6523-FCFD-4376-E1E46B4AE773}"/>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28D66F5B-50A4-59D4-49FC-ED944118F0FF}"/>
              </a:ext>
            </a:extLst>
          </p:cNvPr>
          <p:cNvSpPr>
            <a:spLocks noGrp="1"/>
          </p:cNvSpPr>
          <p:nvPr>
            <p:ph type="dt" sz="half" idx="10"/>
          </p:nvPr>
        </p:nvSpPr>
        <p:spPr/>
        <p:txBody>
          <a:bodyPr/>
          <a:lstStyle/>
          <a:p>
            <a:fld id="{E232B3A3-241B-422D-994C-8F06CBF20CA1}" type="datetimeFigureOut">
              <a:rPr lang="en-GB" smtClean="0"/>
              <a:t>03/04/2024</a:t>
            </a:fld>
            <a:endParaRPr lang="en-GB"/>
          </a:p>
        </p:txBody>
      </p:sp>
      <p:sp>
        <p:nvSpPr>
          <p:cNvPr id="8" name="Footer Placeholder 7">
            <a:extLst>
              <a:ext uri="{FF2B5EF4-FFF2-40B4-BE49-F238E27FC236}">
                <a16:creationId xmlns:a16="http://schemas.microsoft.com/office/drawing/2014/main" id="{32E5D117-DEEB-D0D9-20BC-00173E28172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29D2B06-93D8-B786-59EA-F557778ED993}"/>
              </a:ext>
            </a:extLst>
          </p:cNvPr>
          <p:cNvSpPr>
            <a:spLocks noGrp="1"/>
          </p:cNvSpPr>
          <p:nvPr>
            <p:ph type="sldNum" sz="quarter" idx="12"/>
          </p:nvPr>
        </p:nvSpPr>
        <p:spPr/>
        <p:txBody>
          <a:bodyPr/>
          <a:lstStyle/>
          <a:p>
            <a:fld id="{BDC9755A-3FD2-4945-BD49-6C75960A811E}" type="slidenum">
              <a:rPr lang="en-GB" smtClean="0"/>
              <a:t>‹#›</a:t>
            </a:fld>
            <a:endParaRPr lang="en-GB"/>
          </a:p>
        </p:txBody>
      </p:sp>
    </p:spTree>
    <p:extLst>
      <p:ext uri="{BB962C8B-B14F-4D97-AF65-F5344CB8AC3E}">
        <p14:creationId xmlns:p14="http://schemas.microsoft.com/office/powerpoint/2010/main" val="372150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7BDB7-31D3-5689-A28A-13F07DF33123}"/>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29E40C45-F21B-A148-8C04-AD34940BE5F0}"/>
              </a:ext>
            </a:extLst>
          </p:cNvPr>
          <p:cNvSpPr>
            <a:spLocks noGrp="1"/>
          </p:cNvSpPr>
          <p:nvPr>
            <p:ph type="dt" sz="half" idx="10"/>
          </p:nvPr>
        </p:nvSpPr>
        <p:spPr/>
        <p:txBody>
          <a:bodyPr/>
          <a:lstStyle/>
          <a:p>
            <a:fld id="{E232B3A3-241B-422D-994C-8F06CBF20CA1}" type="datetimeFigureOut">
              <a:rPr lang="en-GB" smtClean="0"/>
              <a:t>03/04/2024</a:t>
            </a:fld>
            <a:endParaRPr lang="en-GB"/>
          </a:p>
        </p:txBody>
      </p:sp>
      <p:sp>
        <p:nvSpPr>
          <p:cNvPr id="4" name="Footer Placeholder 3">
            <a:extLst>
              <a:ext uri="{FF2B5EF4-FFF2-40B4-BE49-F238E27FC236}">
                <a16:creationId xmlns:a16="http://schemas.microsoft.com/office/drawing/2014/main" id="{434DE001-04CF-992B-F7CA-43FBA5790A8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6879408-705F-9C06-2FAE-36E3F22FEBE4}"/>
              </a:ext>
            </a:extLst>
          </p:cNvPr>
          <p:cNvSpPr>
            <a:spLocks noGrp="1"/>
          </p:cNvSpPr>
          <p:nvPr>
            <p:ph type="sldNum" sz="quarter" idx="12"/>
          </p:nvPr>
        </p:nvSpPr>
        <p:spPr/>
        <p:txBody>
          <a:bodyPr/>
          <a:lstStyle/>
          <a:p>
            <a:fld id="{BDC9755A-3FD2-4945-BD49-6C75960A811E}" type="slidenum">
              <a:rPr lang="en-GB" smtClean="0"/>
              <a:t>‹#›</a:t>
            </a:fld>
            <a:endParaRPr lang="en-GB"/>
          </a:p>
        </p:txBody>
      </p:sp>
    </p:spTree>
    <p:extLst>
      <p:ext uri="{BB962C8B-B14F-4D97-AF65-F5344CB8AC3E}">
        <p14:creationId xmlns:p14="http://schemas.microsoft.com/office/powerpoint/2010/main" val="2614534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7760526-90A9-9559-78FB-62D241D915C7}"/>
              </a:ext>
            </a:extLst>
          </p:cNvPr>
          <p:cNvSpPr>
            <a:spLocks noGrp="1"/>
          </p:cNvSpPr>
          <p:nvPr>
            <p:ph type="dt" sz="half" idx="10"/>
          </p:nvPr>
        </p:nvSpPr>
        <p:spPr/>
        <p:txBody>
          <a:bodyPr/>
          <a:lstStyle/>
          <a:p>
            <a:fld id="{E232B3A3-241B-422D-994C-8F06CBF20CA1}" type="datetimeFigureOut">
              <a:rPr lang="en-GB" smtClean="0"/>
              <a:t>03/04/2024</a:t>
            </a:fld>
            <a:endParaRPr lang="en-GB"/>
          </a:p>
        </p:txBody>
      </p:sp>
      <p:sp>
        <p:nvSpPr>
          <p:cNvPr id="3" name="Footer Placeholder 2">
            <a:extLst>
              <a:ext uri="{FF2B5EF4-FFF2-40B4-BE49-F238E27FC236}">
                <a16:creationId xmlns:a16="http://schemas.microsoft.com/office/drawing/2014/main" id="{26489742-F0B4-53A1-7658-47CA68C468E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08D59E1-1B97-9A93-C3E6-D90FA59B9406}"/>
              </a:ext>
            </a:extLst>
          </p:cNvPr>
          <p:cNvSpPr>
            <a:spLocks noGrp="1"/>
          </p:cNvSpPr>
          <p:nvPr>
            <p:ph type="sldNum" sz="quarter" idx="12"/>
          </p:nvPr>
        </p:nvSpPr>
        <p:spPr/>
        <p:txBody>
          <a:bodyPr/>
          <a:lstStyle/>
          <a:p>
            <a:fld id="{BDC9755A-3FD2-4945-BD49-6C75960A811E}" type="slidenum">
              <a:rPr lang="en-GB" smtClean="0"/>
              <a:t>‹#›</a:t>
            </a:fld>
            <a:endParaRPr lang="en-GB"/>
          </a:p>
        </p:txBody>
      </p:sp>
    </p:spTree>
    <p:extLst>
      <p:ext uri="{BB962C8B-B14F-4D97-AF65-F5344CB8AC3E}">
        <p14:creationId xmlns:p14="http://schemas.microsoft.com/office/powerpoint/2010/main" val="20127114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6AD69-EF91-162A-1593-A23A7D0FC10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CD555A33-8BB0-94AB-3049-BAFC9377E98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76014CA9-C052-B193-284B-F9211C8829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41DE964-F2EC-6873-93F0-445F184935C7}"/>
              </a:ext>
            </a:extLst>
          </p:cNvPr>
          <p:cNvSpPr>
            <a:spLocks noGrp="1"/>
          </p:cNvSpPr>
          <p:nvPr>
            <p:ph type="dt" sz="half" idx="10"/>
          </p:nvPr>
        </p:nvSpPr>
        <p:spPr/>
        <p:txBody>
          <a:bodyPr/>
          <a:lstStyle/>
          <a:p>
            <a:fld id="{E232B3A3-241B-422D-994C-8F06CBF20CA1}" type="datetimeFigureOut">
              <a:rPr lang="en-GB" smtClean="0"/>
              <a:t>03/04/2024</a:t>
            </a:fld>
            <a:endParaRPr lang="en-GB"/>
          </a:p>
        </p:txBody>
      </p:sp>
      <p:sp>
        <p:nvSpPr>
          <p:cNvPr id="6" name="Footer Placeholder 5">
            <a:extLst>
              <a:ext uri="{FF2B5EF4-FFF2-40B4-BE49-F238E27FC236}">
                <a16:creationId xmlns:a16="http://schemas.microsoft.com/office/drawing/2014/main" id="{F246F5D9-115F-2238-23BA-3B32F330B0A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60DF912-E881-7AC7-D169-014C910850D8}"/>
              </a:ext>
            </a:extLst>
          </p:cNvPr>
          <p:cNvSpPr>
            <a:spLocks noGrp="1"/>
          </p:cNvSpPr>
          <p:nvPr>
            <p:ph type="sldNum" sz="quarter" idx="12"/>
          </p:nvPr>
        </p:nvSpPr>
        <p:spPr/>
        <p:txBody>
          <a:bodyPr/>
          <a:lstStyle/>
          <a:p>
            <a:fld id="{BDC9755A-3FD2-4945-BD49-6C75960A811E}" type="slidenum">
              <a:rPr lang="en-GB" smtClean="0"/>
              <a:t>‹#›</a:t>
            </a:fld>
            <a:endParaRPr lang="en-GB"/>
          </a:p>
        </p:txBody>
      </p:sp>
    </p:spTree>
    <p:extLst>
      <p:ext uri="{BB962C8B-B14F-4D97-AF65-F5344CB8AC3E}">
        <p14:creationId xmlns:p14="http://schemas.microsoft.com/office/powerpoint/2010/main" val="20910994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6B9D43-EDA8-469C-6FE4-F164F23F323E}"/>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3D16BC2C-A1A5-87A0-4FBB-0C136C7A5C8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095A144-1DAB-0A65-D39F-F3A163E962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0000F2F-7AD4-CECF-4E72-78C436B5C9A9}"/>
              </a:ext>
            </a:extLst>
          </p:cNvPr>
          <p:cNvSpPr>
            <a:spLocks noGrp="1"/>
          </p:cNvSpPr>
          <p:nvPr>
            <p:ph type="dt" sz="half" idx="10"/>
          </p:nvPr>
        </p:nvSpPr>
        <p:spPr/>
        <p:txBody>
          <a:bodyPr/>
          <a:lstStyle/>
          <a:p>
            <a:fld id="{E232B3A3-241B-422D-994C-8F06CBF20CA1}" type="datetimeFigureOut">
              <a:rPr lang="en-GB" smtClean="0"/>
              <a:t>03/04/2024</a:t>
            </a:fld>
            <a:endParaRPr lang="en-GB"/>
          </a:p>
        </p:txBody>
      </p:sp>
      <p:sp>
        <p:nvSpPr>
          <p:cNvPr id="6" name="Footer Placeholder 5">
            <a:extLst>
              <a:ext uri="{FF2B5EF4-FFF2-40B4-BE49-F238E27FC236}">
                <a16:creationId xmlns:a16="http://schemas.microsoft.com/office/drawing/2014/main" id="{60DAC0A4-2333-46E3-2B12-2E69FD43C7B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F647233-6B82-23FB-8D70-6064623D2CE8}"/>
              </a:ext>
            </a:extLst>
          </p:cNvPr>
          <p:cNvSpPr>
            <a:spLocks noGrp="1"/>
          </p:cNvSpPr>
          <p:nvPr>
            <p:ph type="sldNum" sz="quarter" idx="12"/>
          </p:nvPr>
        </p:nvSpPr>
        <p:spPr/>
        <p:txBody>
          <a:bodyPr/>
          <a:lstStyle/>
          <a:p>
            <a:fld id="{BDC9755A-3FD2-4945-BD49-6C75960A811E}" type="slidenum">
              <a:rPr lang="en-GB" smtClean="0"/>
              <a:t>‹#›</a:t>
            </a:fld>
            <a:endParaRPr lang="en-GB"/>
          </a:p>
        </p:txBody>
      </p:sp>
    </p:spTree>
    <p:extLst>
      <p:ext uri="{BB962C8B-B14F-4D97-AF65-F5344CB8AC3E}">
        <p14:creationId xmlns:p14="http://schemas.microsoft.com/office/powerpoint/2010/main" val="21946047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1981C79-2485-7DCB-2E15-D3C41A2A263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B0B893DE-059E-D8AC-3C23-8B5DB4421AE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800087D8-9CA3-6BD6-0D1E-D1FF3846D2C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E232B3A3-241B-422D-994C-8F06CBF20CA1}" type="datetimeFigureOut">
              <a:rPr lang="en-GB" smtClean="0"/>
              <a:t>03/04/2024</a:t>
            </a:fld>
            <a:endParaRPr lang="en-GB"/>
          </a:p>
        </p:txBody>
      </p:sp>
      <p:sp>
        <p:nvSpPr>
          <p:cNvPr id="5" name="Footer Placeholder 4">
            <a:extLst>
              <a:ext uri="{FF2B5EF4-FFF2-40B4-BE49-F238E27FC236}">
                <a16:creationId xmlns:a16="http://schemas.microsoft.com/office/drawing/2014/main" id="{69D73407-3803-8D1F-EBD5-77C6494460B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3E037825-6CB0-B2B8-A76D-9651BF24370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BDC9755A-3FD2-4945-BD49-6C75960A811E}" type="slidenum">
              <a:rPr lang="en-GB" smtClean="0"/>
              <a:t>‹#›</a:t>
            </a:fld>
            <a:endParaRPr lang="en-GB"/>
          </a:p>
        </p:txBody>
      </p:sp>
    </p:spTree>
    <p:extLst>
      <p:ext uri="{BB962C8B-B14F-4D97-AF65-F5344CB8AC3E}">
        <p14:creationId xmlns:p14="http://schemas.microsoft.com/office/powerpoint/2010/main" val="2713385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FDDF5-E805-E10A-E168-F85231D554FB}"/>
              </a:ext>
            </a:extLst>
          </p:cNvPr>
          <p:cNvSpPr>
            <a:spLocks noGrp="1"/>
          </p:cNvSpPr>
          <p:nvPr>
            <p:ph type="ctrTitle"/>
          </p:nvPr>
        </p:nvSpPr>
        <p:spPr>
          <a:xfrm>
            <a:off x="2640563" y="3112767"/>
            <a:ext cx="6400800" cy="927385"/>
          </a:xfrm>
        </p:spPr>
        <p:txBody>
          <a:bodyPr/>
          <a:lstStyle/>
          <a:p>
            <a:r>
              <a:rPr lang="en-GB" dirty="0"/>
              <a:t>MINO INU </a:t>
            </a:r>
          </a:p>
        </p:txBody>
      </p:sp>
      <p:sp>
        <p:nvSpPr>
          <p:cNvPr id="3" name="Subtitle 2">
            <a:extLst>
              <a:ext uri="{FF2B5EF4-FFF2-40B4-BE49-F238E27FC236}">
                <a16:creationId xmlns:a16="http://schemas.microsoft.com/office/drawing/2014/main" id="{D36DE8F6-6B03-C51D-A781-7268F6D5A1D9}"/>
              </a:ext>
            </a:extLst>
          </p:cNvPr>
          <p:cNvSpPr>
            <a:spLocks noGrp="1"/>
          </p:cNvSpPr>
          <p:nvPr>
            <p:ph type="subTitle" idx="1"/>
          </p:nvPr>
        </p:nvSpPr>
        <p:spPr>
          <a:xfrm>
            <a:off x="3844213" y="5066523"/>
            <a:ext cx="4883020" cy="1688841"/>
          </a:xfrm>
        </p:spPr>
        <p:txBody>
          <a:bodyPr>
            <a:normAutofit fontScale="55000" lnSpcReduction="20000"/>
          </a:bodyPr>
          <a:lstStyle/>
          <a:p>
            <a:endParaRPr lang="en-GB" dirty="0"/>
          </a:p>
          <a:p>
            <a:endParaRPr lang="en-GB" dirty="0"/>
          </a:p>
          <a:p>
            <a:endParaRPr lang="en-GB" dirty="0"/>
          </a:p>
          <a:p>
            <a:endParaRPr lang="en-GB" dirty="0"/>
          </a:p>
          <a:p>
            <a:endParaRPr lang="en-GB" dirty="0"/>
          </a:p>
          <a:p>
            <a:r>
              <a:rPr lang="en-GB" sz="3600" b="1" dirty="0"/>
              <a:t>Whitepaper V.1.1</a:t>
            </a:r>
          </a:p>
        </p:txBody>
      </p:sp>
      <p:cxnSp>
        <p:nvCxnSpPr>
          <p:cNvPr id="7" name="Straight Connector 6">
            <a:extLst>
              <a:ext uri="{FF2B5EF4-FFF2-40B4-BE49-F238E27FC236}">
                <a16:creationId xmlns:a16="http://schemas.microsoft.com/office/drawing/2014/main" id="{F658BD67-1F6E-1FC7-1B32-DFA284593DD2}"/>
              </a:ext>
            </a:extLst>
          </p:cNvPr>
          <p:cNvCxnSpPr/>
          <p:nvPr/>
        </p:nvCxnSpPr>
        <p:spPr>
          <a:xfrm>
            <a:off x="189723" y="6251510"/>
            <a:ext cx="12192000" cy="0"/>
          </a:xfrm>
          <a:prstGeom prst="line">
            <a:avLst/>
          </a:prstGeom>
        </p:spPr>
        <p:style>
          <a:lnRef idx="2">
            <a:schemeClr val="dk1"/>
          </a:lnRef>
          <a:fillRef idx="0">
            <a:schemeClr val="dk1"/>
          </a:fillRef>
          <a:effectRef idx="1">
            <a:schemeClr val="dk1"/>
          </a:effectRef>
          <a:fontRef idx="minor">
            <a:schemeClr val="tx1"/>
          </a:fontRef>
        </p:style>
      </p:cxnSp>
      <p:pic>
        <p:nvPicPr>
          <p:cNvPr id="9" name="Picture 8">
            <a:extLst>
              <a:ext uri="{FF2B5EF4-FFF2-40B4-BE49-F238E27FC236}">
                <a16:creationId xmlns:a16="http://schemas.microsoft.com/office/drawing/2014/main" id="{A889E4F6-0993-30C9-2ED4-693702B35271}"/>
              </a:ext>
            </a:extLst>
          </p:cNvPr>
          <p:cNvPicPr>
            <a:picLocks noChangeAspect="1"/>
          </p:cNvPicPr>
          <p:nvPr/>
        </p:nvPicPr>
        <p:blipFill>
          <a:blip r:embed="rId2"/>
          <a:stretch>
            <a:fillRect/>
          </a:stretch>
        </p:blipFill>
        <p:spPr>
          <a:xfrm>
            <a:off x="4422711" y="526187"/>
            <a:ext cx="2625779" cy="2600803"/>
          </a:xfrm>
          <a:prstGeom prst="rect">
            <a:avLst/>
          </a:prstGeom>
        </p:spPr>
      </p:pic>
      <p:pic>
        <p:nvPicPr>
          <p:cNvPr id="11" name="Picture 10">
            <a:extLst>
              <a:ext uri="{FF2B5EF4-FFF2-40B4-BE49-F238E27FC236}">
                <a16:creationId xmlns:a16="http://schemas.microsoft.com/office/drawing/2014/main" id="{9A1D214A-C108-F3A0-071A-25B761AA352F}"/>
              </a:ext>
            </a:extLst>
          </p:cNvPr>
          <p:cNvPicPr>
            <a:picLocks noChangeAspect="1"/>
          </p:cNvPicPr>
          <p:nvPr/>
        </p:nvPicPr>
        <p:blipFill>
          <a:blip r:embed="rId3"/>
          <a:stretch>
            <a:fillRect/>
          </a:stretch>
        </p:blipFill>
        <p:spPr>
          <a:xfrm>
            <a:off x="77384" y="5493449"/>
            <a:ext cx="2199285" cy="660729"/>
          </a:xfrm>
          <a:prstGeom prst="rect">
            <a:avLst/>
          </a:prstGeom>
        </p:spPr>
      </p:pic>
      <p:sp>
        <p:nvSpPr>
          <p:cNvPr id="12" name="TextBox 11">
            <a:extLst>
              <a:ext uri="{FF2B5EF4-FFF2-40B4-BE49-F238E27FC236}">
                <a16:creationId xmlns:a16="http://schemas.microsoft.com/office/drawing/2014/main" id="{A3E37A40-C239-D33C-43D0-4CEDE0D4FC96}"/>
              </a:ext>
            </a:extLst>
          </p:cNvPr>
          <p:cNvSpPr txBox="1"/>
          <p:nvPr/>
        </p:nvSpPr>
        <p:spPr>
          <a:xfrm>
            <a:off x="494522" y="5211451"/>
            <a:ext cx="1894114" cy="369332"/>
          </a:xfrm>
          <a:prstGeom prst="rect">
            <a:avLst/>
          </a:prstGeom>
          <a:noFill/>
        </p:spPr>
        <p:txBody>
          <a:bodyPr wrap="square" rtlCol="0">
            <a:spAutoFit/>
          </a:bodyPr>
          <a:lstStyle/>
          <a:p>
            <a:r>
              <a:rPr lang="en-GB" b="1" dirty="0">
                <a:solidFill>
                  <a:schemeClr val="bg1">
                    <a:lumMod val="75000"/>
                  </a:schemeClr>
                </a:solidFill>
              </a:rPr>
              <a:t>powered by</a:t>
            </a:r>
          </a:p>
        </p:txBody>
      </p:sp>
    </p:spTree>
    <p:extLst>
      <p:ext uri="{BB962C8B-B14F-4D97-AF65-F5344CB8AC3E}">
        <p14:creationId xmlns:p14="http://schemas.microsoft.com/office/powerpoint/2010/main" val="8648558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46760-D362-1A62-36EA-0663FA2F5446}"/>
              </a:ext>
            </a:extLst>
          </p:cNvPr>
          <p:cNvSpPr>
            <a:spLocks noGrp="1"/>
          </p:cNvSpPr>
          <p:nvPr>
            <p:ph type="title"/>
          </p:nvPr>
        </p:nvSpPr>
        <p:spPr>
          <a:xfrm>
            <a:off x="538480" y="1178560"/>
            <a:ext cx="10815320" cy="512128"/>
          </a:xfrm>
        </p:spPr>
        <p:txBody>
          <a:bodyPr>
            <a:noAutofit/>
          </a:bodyPr>
          <a:lstStyle/>
          <a:p>
            <a:r>
              <a:rPr lang="en-GB" sz="4800" i="0" dirty="0">
                <a:solidFill>
                  <a:srgbClr val="0D0D0D"/>
                </a:solidFill>
                <a:effectLst/>
                <a:latin typeface="Söhne"/>
              </a:rPr>
              <a:t>8. Conclusion</a:t>
            </a:r>
            <a:br>
              <a:rPr lang="en-GB" sz="4800" i="0" dirty="0">
                <a:solidFill>
                  <a:srgbClr val="0D0D0D"/>
                </a:solidFill>
                <a:effectLst/>
                <a:latin typeface="Söhne"/>
              </a:rPr>
            </a:br>
            <a:endParaRPr lang="en-GB" sz="4800" dirty="0"/>
          </a:p>
        </p:txBody>
      </p:sp>
      <p:sp>
        <p:nvSpPr>
          <p:cNvPr id="3" name="Content Placeholder 2">
            <a:extLst>
              <a:ext uri="{FF2B5EF4-FFF2-40B4-BE49-F238E27FC236}">
                <a16:creationId xmlns:a16="http://schemas.microsoft.com/office/drawing/2014/main" id="{0C99D1E0-552D-1A2C-0DA5-403083638C09}"/>
              </a:ext>
            </a:extLst>
          </p:cNvPr>
          <p:cNvSpPr>
            <a:spLocks noGrp="1"/>
          </p:cNvSpPr>
          <p:nvPr>
            <p:ph idx="1"/>
          </p:nvPr>
        </p:nvSpPr>
        <p:spPr>
          <a:xfrm>
            <a:off x="538480" y="3027679"/>
            <a:ext cx="10815320" cy="3149283"/>
          </a:xfrm>
        </p:spPr>
        <p:txBody>
          <a:bodyPr/>
          <a:lstStyle/>
          <a:p>
            <a:pPr algn="l"/>
            <a:r>
              <a:rPr lang="en-GB" b="0" i="0" dirty="0">
                <a:solidFill>
                  <a:srgbClr val="0D0D0D"/>
                </a:solidFill>
                <a:effectLst/>
                <a:latin typeface="Söhne"/>
              </a:rPr>
              <a:t>MINO INU aims to redefine the meme coin landscape by offering a decentralized, scalable, and community-driven platform on the </a:t>
            </a:r>
            <a:r>
              <a:rPr lang="en-GB" b="0" i="0" dirty="0" err="1">
                <a:solidFill>
                  <a:srgbClr val="0D0D0D"/>
                </a:solidFill>
                <a:effectLst/>
                <a:latin typeface="Söhne"/>
              </a:rPr>
              <a:t>Binance</a:t>
            </a:r>
            <a:r>
              <a:rPr lang="en-GB" b="0" i="0" dirty="0">
                <a:solidFill>
                  <a:srgbClr val="0D0D0D"/>
                </a:solidFill>
                <a:effectLst/>
                <a:latin typeface="Söhne"/>
              </a:rPr>
              <a:t> Smart Chain network. With its innovative features and strong community support, MINO INU is poised to become the next big player in the cryptocurrency space.</a:t>
            </a:r>
          </a:p>
          <a:p>
            <a:endParaRPr lang="en-GB" dirty="0"/>
          </a:p>
        </p:txBody>
      </p:sp>
    </p:spTree>
    <p:extLst>
      <p:ext uri="{BB962C8B-B14F-4D97-AF65-F5344CB8AC3E}">
        <p14:creationId xmlns:p14="http://schemas.microsoft.com/office/powerpoint/2010/main" val="3274773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D3304-14E7-6BF0-A40E-CD9D6A90C941}"/>
              </a:ext>
            </a:extLst>
          </p:cNvPr>
          <p:cNvSpPr>
            <a:spLocks noGrp="1"/>
          </p:cNvSpPr>
          <p:nvPr>
            <p:ph type="title"/>
          </p:nvPr>
        </p:nvSpPr>
        <p:spPr>
          <a:xfrm>
            <a:off x="838200" y="1087120"/>
            <a:ext cx="10515600" cy="603568"/>
          </a:xfrm>
        </p:spPr>
        <p:txBody>
          <a:bodyPr>
            <a:noAutofit/>
          </a:bodyPr>
          <a:lstStyle/>
          <a:p>
            <a:r>
              <a:rPr lang="en-GB" sz="3200" dirty="0"/>
              <a:t>MINO INU: Redefining </a:t>
            </a:r>
            <a:r>
              <a:rPr lang="en-GB" sz="3200" dirty="0" err="1"/>
              <a:t>Memecoin</a:t>
            </a:r>
            <a:r>
              <a:rPr lang="en-GB" sz="3200" dirty="0"/>
              <a:t> on the </a:t>
            </a:r>
            <a:r>
              <a:rPr lang="en-GB" sz="3200" dirty="0" err="1"/>
              <a:t>Binance</a:t>
            </a:r>
            <a:r>
              <a:rPr lang="en-GB" sz="3200" dirty="0"/>
              <a:t> Smart Chain</a:t>
            </a:r>
            <a:br>
              <a:rPr lang="en-GB" sz="3200" dirty="0"/>
            </a:br>
            <a:r>
              <a:rPr lang="en-GB" sz="3200" dirty="0"/>
              <a:t>Abstract</a:t>
            </a:r>
            <a:br>
              <a:rPr lang="en-GB" sz="3200" dirty="0"/>
            </a:br>
            <a:endParaRPr lang="en-GB" sz="3200" dirty="0"/>
          </a:p>
        </p:txBody>
      </p:sp>
      <p:sp>
        <p:nvSpPr>
          <p:cNvPr id="3" name="Content Placeholder 2">
            <a:extLst>
              <a:ext uri="{FF2B5EF4-FFF2-40B4-BE49-F238E27FC236}">
                <a16:creationId xmlns:a16="http://schemas.microsoft.com/office/drawing/2014/main" id="{ED5C1D3B-C113-8C95-AC49-5150D3F92360}"/>
              </a:ext>
            </a:extLst>
          </p:cNvPr>
          <p:cNvSpPr>
            <a:spLocks noGrp="1"/>
          </p:cNvSpPr>
          <p:nvPr>
            <p:ph idx="1"/>
          </p:nvPr>
        </p:nvSpPr>
        <p:spPr/>
        <p:txBody>
          <a:bodyPr>
            <a:normAutofit fontScale="70000" lnSpcReduction="20000"/>
          </a:bodyPr>
          <a:lstStyle/>
          <a:p>
            <a:r>
              <a:rPr lang="en-GB" sz="2900" dirty="0"/>
              <a:t>MINO INU is a community-driven cryptocurrency built on the </a:t>
            </a:r>
            <a:r>
              <a:rPr lang="en-GB" sz="2900" dirty="0" err="1"/>
              <a:t>Binance</a:t>
            </a:r>
            <a:r>
              <a:rPr lang="en-GB" sz="2900" dirty="0"/>
              <a:t> Smart Chain network (BSC). Leveraging the speed and cost-effectiveness of BSC, MINO INU aims to revolutionize the meme coin space by offering a decentralized, secure, and scalable platform for users to participate in the burgeoning world of cryptocurrencies.</a:t>
            </a:r>
          </a:p>
          <a:p>
            <a:r>
              <a:rPr lang="en-GB" dirty="0"/>
              <a:t>Table of Contents</a:t>
            </a:r>
          </a:p>
          <a:p>
            <a:endParaRPr lang="en-GB" dirty="0"/>
          </a:p>
          <a:p>
            <a:r>
              <a:rPr lang="en-GB" dirty="0"/>
              <a:t>1.	Introduction</a:t>
            </a:r>
          </a:p>
          <a:p>
            <a:r>
              <a:rPr lang="en-GB" dirty="0"/>
              <a:t>2.	Problem Statement</a:t>
            </a:r>
          </a:p>
          <a:p>
            <a:r>
              <a:rPr lang="en-GB" dirty="0"/>
              <a:t>3.	Solution</a:t>
            </a:r>
          </a:p>
          <a:p>
            <a:r>
              <a:rPr lang="en-GB" dirty="0"/>
              <a:t>4.	Key Features</a:t>
            </a:r>
          </a:p>
          <a:p>
            <a:r>
              <a:rPr lang="en-GB" dirty="0"/>
              <a:t>5.	</a:t>
            </a:r>
            <a:r>
              <a:rPr lang="en-GB" dirty="0" err="1"/>
              <a:t>Tokenomics</a:t>
            </a:r>
            <a:endParaRPr lang="en-GB" dirty="0"/>
          </a:p>
          <a:p>
            <a:r>
              <a:rPr lang="en-GB" dirty="0"/>
              <a:t>6.	Roadmap</a:t>
            </a:r>
          </a:p>
          <a:p>
            <a:r>
              <a:rPr lang="en-GB" dirty="0"/>
              <a:t>7.	Team and Community</a:t>
            </a:r>
          </a:p>
          <a:p>
            <a:r>
              <a:rPr lang="en-GB" dirty="0"/>
              <a:t>8.	Conclusion</a:t>
            </a:r>
          </a:p>
          <a:p>
            <a:endParaRPr lang="en-GB" dirty="0"/>
          </a:p>
        </p:txBody>
      </p:sp>
    </p:spTree>
    <p:extLst>
      <p:ext uri="{BB962C8B-B14F-4D97-AF65-F5344CB8AC3E}">
        <p14:creationId xmlns:p14="http://schemas.microsoft.com/office/powerpoint/2010/main" val="652926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87AA5-CB82-08E3-EFD6-7769F9111397}"/>
              </a:ext>
            </a:extLst>
          </p:cNvPr>
          <p:cNvSpPr>
            <a:spLocks noGrp="1"/>
          </p:cNvSpPr>
          <p:nvPr>
            <p:ph type="title"/>
          </p:nvPr>
        </p:nvSpPr>
        <p:spPr/>
        <p:txBody>
          <a:bodyPr>
            <a:normAutofit/>
          </a:bodyPr>
          <a:lstStyle/>
          <a:p>
            <a:r>
              <a:rPr lang="en-GB" sz="3200" dirty="0"/>
              <a:t>1. Introduction</a:t>
            </a:r>
            <a:br>
              <a:rPr lang="en-GB" sz="3200" dirty="0"/>
            </a:br>
            <a:endParaRPr lang="en-GB" sz="3200" dirty="0"/>
          </a:p>
        </p:txBody>
      </p:sp>
      <p:sp>
        <p:nvSpPr>
          <p:cNvPr id="3" name="Content Placeholder 2">
            <a:extLst>
              <a:ext uri="{FF2B5EF4-FFF2-40B4-BE49-F238E27FC236}">
                <a16:creationId xmlns:a16="http://schemas.microsoft.com/office/drawing/2014/main" id="{B11207F2-97BC-246E-6F11-8348E532184A}"/>
              </a:ext>
            </a:extLst>
          </p:cNvPr>
          <p:cNvSpPr>
            <a:spLocks noGrp="1"/>
          </p:cNvSpPr>
          <p:nvPr>
            <p:ph idx="1"/>
          </p:nvPr>
        </p:nvSpPr>
        <p:spPr/>
        <p:txBody>
          <a:bodyPr>
            <a:noAutofit/>
          </a:bodyPr>
          <a:lstStyle/>
          <a:p>
            <a:r>
              <a:rPr lang="en-GB" sz="2000" dirty="0"/>
              <a:t>In recent years, meme coins have gained significant popularity in the cryptocurrency space. However, many of these projects face challenges such as high transaction fees and slow transaction times on the Ethereum network. MINO INU addresses these issues by utilizing the </a:t>
            </a:r>
            <a:r>
              <a:rPr lang="en-GB" sz="2000" dirty="0" err="1"/>
              <a:t>Binance</a:t>
            </a:r>
            <a:r>
              <a:rPr lang="en-GB" sz="2000" dirty="0"/>
              <a:t> Smart Chain, offering users faster transaction speeds and lower fees.</a:t>
            </a:r>
          </a:p>
          <a:p>
            <a:r>
              <a:rPr lang="en-GB" sz="2000" dirty="0"/>
              <a:t>2. Problem Statement</a:t>
            </a:r>
          </a:p>
          <a:p>
            <a:r>
              <a:rPr lang="en-GB" sz="2000" dirty="0"/>
              <a:t>Existing meme coins often suffer from scalability issues and high gas fees, limiting their utility and accessibility to users. Additionally, the lack of transparency and community involvement in many projects has led to distrust among investors.</a:t>
            </a:r>
          </a:p>
          <a:p>
            <a:r>
              <a:rPr lang="en-GB" sz="2000" dirty="0"/>
              <a:t>3. Solution</a:t>
            </a:r>
          </a:p>
          <a:p>
            <a:r>
              <a:rPr lang="en-GB" sz="2000" dirty="0"/>
              <a:t>MINO INU provides a solution to these challenges by leveraging the </a:t>
            </a:r>
            <a:r>
              <a:rPr lang="en-GB" sz="2000" dirty="0" err="1"/>
              <a:t>Binance</a:t>
            </a:r>
            <a:r>
              <a:rPr lang="en-GB" sz="2000" dirty="0"/>
              <a:t> Smart Chain network, which offers fast transaction times and low fees. Through decentralization and community governance, MINO INU ensures transparency and fosters active participation from its community members.</a:t>
            </a:r>
          </a:p>
        </p:txBody>
      </p:sp>
    </p:spTree>
    <p:extLst>
      <p:ext uri="{BB962C8B-B14F-4D97-AF65-F5344CB8AC3E}">
        <p14:creationId xmlns:p14="http://schemas.microsoft.com/office/powerpoint/2010/main" val="16511295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68A66-9E11-8789-75D2-9BBA4E7A1828}"/>
              </a:ext>
            </a:extLst>
          </p:cNvPr>
          <p:cNvSpPr>
            <a:spLocks noGrp="1"/>
          </p:cNvSpPr>
          <p:nvPr>
            <p:ph type="title"/>
          </p:nvPr>
        </p:nvSpPr>
        <p:spPr/>
        <p:txBody>
          <a:bodyPr>
            <a:normAutofit/>
          </a:bodyPr>
          <a:lstStyle/>
          <a:p>
            <a:r>
              <a:rPr lang="en-GB" sz="3600" i="0" dirty="0">
                <a:solidFill>
                  <a:srgbClr val="0D0D0D"/>
                </a:solidFill>
                <a:effectLst/>
                <a:latin typeface="Söhne"/>
              </a:rPr>
              <a:t>2. Problem Statement</a:t>
            </a:r>
            <a:br>
              <a:rPr lang="en-GB" sz="3600" i="0" dirty="0">
                <a:solidFill>
                  <a:srgbClr val="0D0D0D"/>
                </a:solidFill>
                <a:effectLst/>
                <a:latin typeface="Söhne"/>
              </a:rPr>
            </a:br>
            <a:endParaRPr lang="en-GB" sz="3600" dirty="0"/>
          </a:p>
        </p:txBody>
      </p:sp>
      <p:sp>
        <p:nvSpPr>
          <p:cNvPr id="3" name="Content Placeholder 2">
            <a:extLst>
              <a:ext uri="{FF2B5EF4-FFF2-40B4-BE49-F238E27FC236}">
                <a16:creationId xmlns:a16="http://schemas.microsoft.com/office/drawing/2014/main" id="{67AF3C38-6EBF-49B6-ED94-090E516C726A}"/>
              </a:ext>
            </a:extLst>
          </p:cNvPr>
          <p:cNvSpPr>
            <a:spLocks noGrp="1"/>
          </p:cNvSpPr>
          <p:nvPr>
            <p:ph idx="1"/>
          </p:nvPr>
        </p:nvSpPr>
        <p:spPr>
          <a:xfrm>
            <a:off x="558800" y="2387599"/>
            <a:ext cx="10795000" cy="3789363"/>
          </a:xfrm>
        </p:spPr>
        <p:txBody>
          <a:bodyPr>
            <a:normAutofit/>
          </a:bodyPr>
          <a:lstStyle/>
          <a:p>
            <a:pPr algn="l"/>
            <a:r>
              <a:rPr lang="en-GB" sz="3600" b="0" i="0" dirty="0">
                <a:solidFill>
                  <a:srgbClr val="0D0D0D"/>
                </a:solidFill>
                <a:effectLst/>
                <a:latin typeface="Söhne"/>
              </a:rPr>
              <a:t>Existing meme coins often suffer from scalability issues and high gas fees, limiting their utility and accessibility to users. Additionally, the lack of transparency and community involvement in many projects has led to distrust among investors.</a:t>
            </a:r>
          </a:p>
          <a:p>
            <a:pPr marL="0" indent="0">
              <a:buNone/>
            </a:pPr>
            <a:endParaRPr lang="en-GB" dirty="0"/>
          </a:p>
        </p:txBody>
      </p:sp>
    </p:spTree>
    <p:extLst>
      <p:ext uri="{BB962C8B-B14F-4D97-AF65-F5344CB8AC3E}">
        <p14:creationId xmlns:p14="http://schemas.microsoft.com/office/powerpoint/2010/main" val="9461989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E0FD43-1299-BC30-68AB-41ECD8E1A1A3}"/>
              </a:ext>
            </a:extLst>
          </p:cNvPr>
          <p:cNvSpPr>
            <a:spLocks noGrp="1"/>
          </p:cNvSpPr>
          <p:nvPr>
            <p:ph type="title"/>
          </p:nvPr>
        </p:nvSpPr>
        <p:spPr/>
        <p:txBody>
          <a:bodyPr>
            <a:normAutofit/>
          </a:bodyPr>
          <a:lstStyle/>
          <a:p>
            <a:r>
              <a:rPr lang="en-GB" sz="4000" b="1" i="0" dirty="0">
                <a:solidFill>
                  <a:srgbClr val="0D0D0D"/>
                </a:solidFill>
                <a:effectLst/>
                <a:latin typeface="Söhne"/>
              </a:rPr>
              <a:t>3. </a:t>
            </a:r>
            <a:r>
              <a:rPr lang="en-GB" sz="4000" i="0" dirty="0">
                <a:solidFill>
                  <a:srgbClr val="0D0D0D"/>
                </a:solidFill>
                <a:effectLst/>
                <a:latin typeface="Söhne"/>
              </a:rPr>
              <a:t>Solution</a:t>
            </a:r>
            <a:br>
              <a:rPr lang="en-GB" sz="4000" b="1" i="0" dirty="0">
                <a:solidFill>
                  <a:srgbClr val="0D0D0D"/>
                </a:solidFill>
                <a:effectLst/>
                <a:latin typeface="Söhne"/>
              </a:rPr>
            </a:br>
            <a:endParaRPr lang="en-GB" sz="4000" dirty="0"/>
          </a:p>
        </p:txBody>
      </p:sp>
      <p:sp>
        <p:nvSpPr>
          <p:cNvPr id="3" name="Content Placeholder 2">
            <a:extLst>
              <a:ext uri="{FF2B5EF4-FFF2-40B4-BE49-F238E27FC236}">
                <a16:creationId xmlns:a16="http://schemas.microsoft.com/office/drawing/2014/main" id="{31D492BD-0A07-06D6-3C97-3313DDA3715F}"/>
              </a:ext>
            </a:extLst>
          </p:cNvPr>
          <p:cNvSpPr>
            <a:spLocks noGrp="1"/>
          </p:cNvSpPr>
          <p:nvPr>
            <p:ph idx="1"/>
          </p:nvPr>
        </p:nvSpPr>
        <p:spPr/>
        <p:txBody>
          <a:bodyPr/>
          <a:lstStyle/>
          <a:p>
            <a:pPr algn="l"/>
            <a:r>
              <a:rPr lang="en-GB" sz="3600" b="0" i="0" dirty="0">
                <a:solidFill>
                  <a:srgbClr val="0D0D0D"/>
                </a:solidFill>
                <a:effectLst/>
                <a:latin typeface="Söhne"/>
              </a:rPr>
              <a:t>MINO INU provides a solution to these challenges by leveraging the </a:t>
            </a:r>
            <a:r>
              <a:rPr lang="en-GB" sz="3600" b="0" i="0" dirty="0" err="1">
                <a:solidFill>
                  <a:srgbClr val="0D0D0D"/>
                </a:solidFill>
                <a:effectLst/>
                <a:latin typeface="Söhne"/>
              </a:rPr>
              <a:t>Binance</a:t>
            </a:r>
            <a:r>
              <a:rPr lang="en-GB" sz="3600" b="0" i="0" dirty="0">
                <a:solidFill>
                  <a:srgbClr val="0D0D0D"/>
                </a:solidFill>
                <a:effectLst/>
                <a:latin typeface="Söhne"/>
              </a:rPr>
              <a:t> Smart Chain network, which offers fast transaction times and low fees. Through decentralization and community governance, MINO INU ensures transparency and fosters active participation from its community members.</a:t>
            </a:r>
          </a:p>
          <a:p>
            <a:endParaRPr lang="en-GB" dirty="0"/>
          </a:p>
        </p:txBody>
      </p:sp>
    </p:spTree>
    <p:extLst>
      <p:ext uri="{BB962C8B-B14F-4D97-AF65-F5344CB8AC3E}">
        <p14:creationId xmlns:p14="http://schemas.microsoft.com/office/powerpoint/2010/main" val="4138414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88D11-1A3A-6BF5-B054-428235F0EB75}"/>
              </a:ext>
            </a:extLst>
          </p:cNvPr>
          <p:cNvSpPr>
            <a:spLocks noGrp="1"/>
          </p:cNvSpPr>
          <p:nvPr>
            <p:ph type="title"/>
          </p:nvPr>
        </p:nvSpPr>
        <p:spPr/>
        <p:txBody>
          <a:bodyPr>
            <a:normAutofit/>
          </a:bodyPr>
          <a:lstStyle/>
          <a:p>
            <a:r>
              <a:rPr lang="en-GB" sz="3200" i="0" dirty="0">
                <a:solidFill>
                  <a:srgbClr val="0D0D0D"/>
                </a:solidFill>
                <a:effectLst/>
                <a:latin typeface="Söhne"/>
              </a:rPr>
              <a:t>4. Key Features</a:t>
            </a:r>
            <a:br>
              <a:rPr lang="en-GB" sz="3200" i="0" dirty="0">
                <a:solidFill>
                  <a:srgbClr val="0D0D0D"/>
                </a:solidFill>
                <a:effectLst/>
                <a:latin typeface="Söhne"/>
              </a:rPr>
            </a:br>
            <a:endParaRPr lang="en-GB" sz="3200" dirty="0"/>
          </a:p>
        </p:txBody>
      </p:sp>
      <p:sp>
        <p:nvSpPr>
          <p:cNvPr id="3" name="Content Placeholder 2">
            <a:extLst>
              <a:ext uri="{FF2B5EF4-FFF2-40B4-BE49-F238E27FC236}">
                <a16:creationId xmlns:a16="http://schemas.microsoft.com/office/drawing/2014/main" id="{3C8A7471-E43A-C8AD-0374-C82C72F8F977}"/>
              </a:ext>
            </a:extLst>
          </p:cNvPr>
          <p:cNvSpPr>
            <a:spLocks noGrp="1"/>
          </p:cNvSpPr>
          <p:nvPr>
            <p:ph idx="1"/>
          </p:nvPr>
        </p:nvSpPr>
        <p:spPr/>
        <p:txBody>
          <a:bodyPr>
            <a:normAutofit/>
          </a:bodyPr>
          <a:lstStyle/>
          <a:p>
            <a:pPr algn="l">
              <a:buFont typeface="Arial" panose="020B0604020202020204" pitchFamily="34" charset="0"/>
              <a:buChar char="•"/>
            </a:pPr>
            <a:r>
              <a:rPr lang="en-GB" b="1" i="0" dirty="0">
                <a:solidFill>
                  <a:srgbClr val="0D0D0D"/>
                </a:solidFill>
                <a:effectLst/>
                <a:latin typeface="Söhne"/>
              </a:rPr>
              <a:t>Fast and Low-Cost Transactions:</a:t>
            </a:r>
            <a:r>
              <a:rPr lang="en-GB" b="0" i="0" dirty="0">
                <a:solidFill>
                  <a:srgbClr val="0D0D0D"/>
                </a:solidFill>
                <a:effectLst/>
                <a:latin typeface="Söhne"/>
              </a:rPr>
              <a:t> Utilizing the </a:t>
            </a:r>
            <a:r>
              <a:rPr lang="en-GB" b="0" i="0" dirty="0" err="1">
                <a:solidFill>
                  <a:srgbClr val="0D0D0D"/>
                </a:solidFill>
                <a:effectLst/>
                <a:latin typeface="Söhne"/>
              </a:rPr>
              <a:t>Binance</a:t>
            </a:r>
            <a:r>
              <a:rPr lang="en-GB" b="0" i="0" dirty="0">
                <a:solidFill>
                  <a:srgbClr val="0D0D0D"/>
                </a:solidFill>
                <a:effectLst/>
                <a:latin typeface="Söhne"/>
              </a:rPr>
              <a:t> Smart Chain network for quick and cost-effective transactions.</a:t>
            </a:r>
          </a:p>
          <a:p>
            <a:pPr algn="l">
              <a:buFont typeface="Arial" panose="020B0604020202020204" pitchFamily="34" charset="0"/>
              <a:buChar char="•"/>
            </a:pPr>
            <a:r>
              <a:rPr lang="en-GB" b="1" i="0" dirty="0">
                <a:solidFill>
                  <a:srgbClr val="0D0D0D"/>
                </a:solidFill>
                <a:effectLst/>
                <a:latin typeface="Söhne"/>
              </a:rPr>
              <a:t>Community Governance:</a:t>
            </a:r>
            <a:r>
              <a:rPr lang="en-GB" b="0" i="0" dirty="0">
                <a:solidFill>
                  <a:srgbClr val="0D0D0D"/>
                </a:solidFill>
                <a:effectLst/>
                <a:latin typeface="Söhne"/>
              </a:rPr>
              <a:t> Empowering the community to participate in decision-making processes through governance mechanisms.</a:t>
            </a:r>
          </a:p>
          <a:p>
            <a:pPr algn="l">
              <a:buFont typeface="Arial" panose="020B0604020202020204" pitchFamily="34" charset="0"/>
              <a:buChar char="•"/>
            </a:pPr>
            <a:r>
              <a:rPr lang="en-GB" b="1" i="0" dirty="0">
                <a:solidFill>
                  <a:srgbClr val="0D0D0D"/>
                </a:solidFill>
                <a:effectLst/>
                <a:latin typeface="Söhne"/>
              </a:rPr>
              <a:t>Secure and Transparent:</a:t>
            </a:r>
            <a:r>
              <a:rPr lang="en-GB" b="0" i="0" dirty="0">
                <a:solidFill>
                  <a:srgbClr val="0D0D0D"/>
                </a:solidFill>
                <a:effectLst/>
                <a:latin typeface="Söhne"/>
              </a:rPr>
              <a:t> Implementing robust security measures and ensuring transparency through public audits and open communication.</a:t>
            </a:r>
          </a:p>
          <a:p>
            <a:pPr algn="l">
              <a:buFont typeface="Arial" panose="020B0604020202020204" pitchFamily="34" charset="0"/>
              <a:buChar char="•"/>
            </a:pPr>
            <a:r>
              <a:rPr lang="en-GB" b="1" i="0" dirty="0">
                <a:solidFill>
                  <a:srgbClr val="0D0D0D"/>
                </a:solidFill>
                <a:effectLst/>
                <a:latin typeface="Söhne"/>
              </a:rPr>
              <a:t>Deflationary Mechanism:</a:t>
            </a:r>
            <a:r>
              <a:rPr lang="en-GB" b="0" i="0" dirty="0">
                <a:solidFill>
                  <a:srgbClr val="0D0D0D"/>
                </a:solidFill>
                <a:effectLst/>
                <a:latin typeface="Söhne"/>
              </a:rPr>
              <a:t> Incorporating a deflationary </a:t>
            </a:r>
            <a:r>
              <a:rPr lang="en-GB" b="0" i="0" dirty="0" err="1">
                <a:solidFill>
                  <a:srgbClr val="0D0D0D"/>
                </a:solidFill>
                <a:effectLst/>
                <a:latin typeface="Söhne"/>
              </a:rPr>
              <a:t>tokenomics</a:t>
            </a:r>
            <a:r>
              <a:rPr lang="en-GB" b="0" i="0" dirty="0">
                <a:solidFill>
                  <a:srgbClr val="0D0D0D"/>
                </a:solidFill>
                <a:effectLst/>
                <a:latin typeface="Söhne"/>
              </a:rPr>
              <a:t> model to incentivize holders and discourage speculation.</a:t>
            </a:r>
          </a:p>
          <a:p>
            <a:endParaRPr lang="en-GB" dirty="0"/>
          </a:p>
        </p:txBody>
      </p:sp>
    </p:spTree>
    <p:extLst>
      <p:ext uri="{BB962C8B-B14F-4D97-AF65-F5344CB8AC3E}">
        <p14:creationId xmlns:p14="http://schemas.microsoft.com/office/powerpoint/2010/main" val="9395077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240FF-341D-DA3E-6F8F-4D72FDF69837}"/>
              </a:ext>
            </a:extLst>
          </p:cNvPr>
          <p:cNvSpPr>
            <a:spLocks noGrp="1"/>
          </p:cNvSpPr>
          <p:nvPr>
            <p:ph type="title"/>
          </p:nvPr>
        </p:nvSpPr>
        <p:spPr/>
        <p:txBody>
          <a:bodyPr/>
          <a:lstStyle/>
          <a:p>
            <a:r>
              <a:rPr lang="en-GB" i="0" dirty="0">
                <a:solidFill>
                  <a:srgbClr val="0D0D0D"/>
                </a:solidFill>
                <a:effectLst/>
                <a:latin typeface="Söhne"/>
              </a:rPr>
              <a:t>5) </a:t>
            </a:r>
            <a:r>
              <a:rPr lang="en-GB" i="0" dirty="0" err="1">
                <a:solidFill>
                  <a:srgbClr val="0D0D0D"/>
                </a:solidFill>
                <a:effectLst/>
                <a:latin typeface="Söhne"/>
              </a:rPr>
              <a:t>Tokenomics</a:t>
            </a:r>
            <a:br>
              <a:rPr lang="en-GB" b="1" i="0" dirty="0">
                <a:solidFill>
                  <a:srgbClr val="0D0D0D"/>
                </a:solidFill>
                <a:effectLst/>
                <a:latin typeface="Söhne"/>
              </a:rPr>
            </a:br>
            <a:endParaRPr lang="en-GB" dirty="0"/>
          </a:p>
        </p:txBody>
      </p:sp>
      <p:sp>
        <p:nvSpPr>
          <p:cNvPr id="3" name="Content Placeholder 2">
            <a:extLst>
              <a:ext uri="{FF2B5EF4-FFF2-40B4-BE49-F238E27FC236}">
                <a16:creationId xmlns:a16="http://schemas.microsoft.com/office/drawing/2014/main" id="{D7745E99-667D-5480-6624-0BCFA8C202EC}"/>
              </a:ext>
            </a:extLst>
          </p:cNvPr>
          <p:cNvSpPr>
            <a:spLocks noGrp="1"/>
          </p:cNvSpPr>
          <p:nvPr>
            <p:ph idx="1"/>
          </p:nvPr>
        </p:nvSpPr>
        <p:spPr>
          <a:xfrm>
            <a:off x="680720" y="1615440"/>
            <a:ext cx="10673080" cy="4561523"/>
          </a:xfrm>
        </p:spPr>
        <p:txBody>
          <a:bodyPr/>
          <a:lstStyle/>
          <a:p>
            <a:pPr algn="l"/>
            <a:r>
              <a:rPr lang="en-GB" b="0" i="0" dirty="0">
                <a:solidFill>
                  <a:srgbClr val="0D0D0D"/>
                </a:solidFill>
                <a:effectLst/>
                <a:latin typeface="Söhne"/>
              </a:rPr>
              <a:t>MINO INU Coin (MINO) is the native currency of the ecosystem. It is designed with the following </a:t>
            </a:r>
            <a:r>
              <a:rPr lang="en-GB" b="0" i="0" dirty="0" err="1">
                <a:solidFill>
                  <a:srgbClr val="0D0D0D"/>
                </a:solidFill>
                <a:effectLst/>
                <a:latin typeface="Söhne"/>
              </a:rPr>
              <a:t>tokenomics</a:t>
            </a:r>
            <a:r>
              <a:rPr lang="en-GB" b="0" i="0" dirty="0">
                <a:solidFill>
                  <a:srgbClr val="0D0D0D"/>
                </a:solidFill>
                <a:effectLst/>
                <a:latin typeface="Söhne"/>
              </a:rPr>
              <a:t>:</a:t>
            </a:r>
          </a:p>
          <a:p>
            <a:pPr algn="l"/>
            <a:endParaRPr lang="en-GB" b="0" i="0" dirty="0">
              <a:solidFill>
                <a:srgbClr val="0D0D0D"/>
              </a:solidFill>
              <a:effectLst/>
              <a:latin typeface="Söhne"/>
            </a:endParaRPr>
          </a:p>
          <a:p>
            <a:pPr algn="l">
              <a:buFont typeface="Arial" panose="020B0604020202020204" pitchFamily="34" charset="0"/>
              <a:buChar char="•"/>
            </a:pPr>
            <a:r>
              <a:rPr lang="en-GB" b="1" i="0" dirty="0">
                <a:solidFill>
                  <a:srgbClr val="0D0D0D"/>
                </a:solidFill>
                <a:effectLst/>
                <a:latin typeface="Söhne"/>
              </a:rPr>
              <a:t>Total Supply:</a:t>
            </a:r>
            <a:r>
              <a:rPr lang="en-GB" b="0" i="0" dirty="0">
                <a:solidFill>
                  <a:srgbClr val="0D0D0D"/>
                </a:solidFill>
                <a:effectLst/>
                <a:latin typeface="Söhne"/>
              </a:rPr>
              <a:t> </a:t>
            </a:r>
            <a:r>
              <a:rPr lang="en-GB" b="0" i="0" dirty="0">
                <a:solidFill>
                  <a:srgbClr val="202124"/>
                </a:solidFill>
                <a:effectLst/>
                <a:latin typeface="Google Sans"/>
              </a:rPr>
              <a:t>1,000,000,000,000,000</a:t>
            </a:r>
            <a:endParaRPr lang="en-GB" b="0" i="0" dirty="0">
              <a:solidFill>
                <a:srgbClr val="0D0D0D"/>
              </a:solidFill>
              <a:effectLst/>
              <a:latin typeface="Söhne"/>
            </a:endParaRPr>
          </a:p>
          <a:p>
            <a:pPr algn="l">
              <a:buFont typeface="Arial" panose="020B0604020202020204" pitchFamily="34" charset="0"/>
              <a:buChar char="•"/>
            </a:pPr>
            <a:r>
              <a:rPr lang="en-GB" b="1" i="0" dirty="0">
                <a:solidFill>
                  <a:srgbClr val="0D0D0D"/>
                </a:solidFill>
                <a:effectLst/>
                <a:latin typeface="Söhne"/>
              </a:rPr>
              <a:t>Distribution:</a:t>
            </a:r>
            <a:r>
              <a:rPr lang="en-GB" b="0" i="0" dirty="0">
                <a:solidFill>
                  <a:srgbClr val="0D0D0D"/>
                </a:solidFill>
                <a:effectLst/>
                <a:latin typeface="Söhne"/>
              </a:rPr>
              <a:t> [70% will be locked in the pool  forever] </a:t>
            </a:r>
          </a:p>
          <a:p>
            <a:pPr algn="l">
              <a:buFont typeface="Arial" panose="020B0604020202020204" pitchFamily="34" charset="0"/>
              <a:buChar char="•"/>
            </a:pPr>
            <a:r>
              <a:rPr lang="en-GB" b="1" i="0" dirty="0">
                <a:solidFill>
                  <a:srgbClr val="0D0D0D"/>
                </a:solidFill>
                <a:effectLst/>
                <a:latin typeface="Söhne"/>
              </a:rPr>
              <a:t>Deflationary Mechanism</a:t>
            </a:r>
            <a:r>
              <a:rPr lang="en-GB" i="0" dirty="0">
                <a:solidFill>
                  <a:srgbClr val="0D0D0D"/>
                </a:solidFill>
                <a:effectLst/>
                <a:latin typeface="Söhne"/>
              </a:rPr>
              <a:t>: Burns 1% Buy and sale</a:t>
            </a:r>
          </a:p>
          <a:p>
            <a:pPr algn="l">
              <a:buFont typeface="Arial" panose="020B0604020202020204" pitchFamily="34" charset="0"/>
              <a:buChar char="•"/>
            </a:pPr>
            <a:r>
              <a:rPr lang="en-GB" b="1" dirty="0">
                <a:solidFill>
                  <a:srgbClr val="0D0D0D"/>
                </a:solidFill>
                <a:latin typeface="Söhne"/>
              </a:rPr>
              <a:t>Liquidity 1% fees</a:t>
            </a:r>
            <a:r>
              <a:rPr lang="en-GB" dirty="0">
                <a:solidFill>
                  <a:srgbClr val="0D0D0D"/>
                </a:solidFill>
                <a:latin typeface="Söhne"/>
              </a:rPr>
              <a:t> </a:t>
            </a:r>
            <a:r>
              <a:rPr lang="en-GB" i="0" dirty="0">
                <a:solidFill>
                  <a:srgbClr val="0D0D0D"/>
                </a:solidFill>
                <a:effectLst/>
                <a:latin typeface="Söhne"/>
              </a:rPr>
              <a:t> </a:t>
            </a:r>
          </a:p>
          <a:p>
            <a:pPr algn="l">
              <a:buFont typeface="Arial" panose="020B0604020202020204" pitchFamily="34" charset="0"/>
              <a:buChar char="•"/>
            </a:pPr>
            <a:r>
              <a:rPr lang="en-GB" b="1" dirty="0">
                <a:solidFill>
                  <a:srgbClr val="0D0D0D"/>
                </a:solidFill>
                <a:latin typeface="Söhne"/>
              </a:rPr>
              <a:t>Marketing Fees 5</a:t>
            </a:r>
            <a:r>
              <a:rPr lang="en-GB" dirty="0">
                <a:solidFill>
                  <a:srgbClr val="0D0D0D"/>
                </a:solidFill>
                <a:latin typeface="Söhne"/>
              </a:rPr>
              <a:t>%</a:t>
            </a:r>
          </a:p>
          <a:p>
            <a:pPr algn="l">
              <a:buFont typeface="Arial" panose="020B0604020202020204" pitchFamily="34" charset="0"/>
              <a:buChar char="•"/>
            </a:pPr>
            <a:r>
              <a:rPr lang="en-GB" b="1" dirty="0">
                <a:solidFill>
                  <a:srgbClr val="0D0D0D"/>
                </a:solidFill>
                <a:latin typeface="Söhne"/>
              </a:rPr>
              <a:t>Sell Fees 5</a:t>
            </a:r>
            <a:r>
              <a:rPr lang="en-GB" dirty="0">
                <a:solidFill>
                  <a:srgbClr val="0D0D0D"/>
                </a:solidFill>
                <a:latin typeface="Söhne"/>
              </a:rPr>
              <a:t>%</a:t>
            </a:r>
          </a:p>
          <a:p>
            <a:pPr algn="l">
              <a:buFont typeface="Arial" panose="020B0604020202020204" pitchFamily="34" charset="0"/>
              <a:buChar char="•"/>
            </a:pPr>
            <a:endParaRPr lang="en-GB" dirty="0"/>
          </a:p>
        </p:txBody>
      </p:sp>
    </p:spTree>
    <p:extLst>
      <p:ext uri="{BB962C8B-B14F-4D97-AF65-F5344CB8AC3E}">
        <p14:creationId xmlns:p14="http://schemas.microsoft.com/office/powerpoint/2010/main" val="28040022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04E04D-D0BF-997C-F474-1E087DC325D1}"/>
              </a:ext>
            </a:extLst>
          </p:cNvPr>
          <p:cNvSpPr>
            <a:spLocks noGrp="1"/>
          </p:cNvSpPr>
          <p:nvPr>
            <p:ph type="title"/>
          </p:nvPr>
        </p:nvSpPr>
        <p:spPr>
          <a:xfrm>
            <a:off x="475861" y="317241"/>
            <a:ext cx="10877939" cy="1373447"/>
          </a:xfrm>
        </p:spPr>
        <p:txBody>
          <a:bodyPr/>
          <a:lstStyle/>
          <a:p>
            <a:r>
              <a:rPr lang="en-GB" i="0" dirty="0">
                <a:solidFill>
                  <a:srgbClr val="0D0D0D"/>
                </a:solidFill>
                <a:effectLst/>
                <a:latin typeface="Söhne"/>
              </a:rPr>
              <a:t>6. Roadmap</a:t>
            </a:r>
            <a:br>
              <a:rPr lang="en-GB" b="1" i="0" dirty="0">
                <a:solidFill>
                  <a:srgbClr val="0D0D0D"/>
                </a:solidFill>
                <a:effectLst/>
                <a:latin typeface="Söhne"/>
              </a:rPr>
            </a:br>
            <a:endParaRPr lang="en-GB" dirty="0"/>
          </a:p>
        </p:txBody>
      </p:sp>
      <p:sp>
        <p:nvSpPr>
          <p:cNvPr id="3" name="Content Placeholder 2">
            <a:extLst>
              <a:ext uri="{FF2B5EF4-FFF2-40B4-BE49-F238E27FC236}">
                <a16:creationId xmlns:a16="http://schemas.microsoft.com/office/drawing/2014/main" id="{0262E0A8-E9A1-CE50-07BE-FF81A0C140C0}"/>
              </a:ext>
            </a:extLst>
          </p:cNvPr>
          <p:cNvSpPr>
            <a:spLocks noGrp="1"/>
          </p:cNvSpPr>
          <p:nvPr>
            <p:ph idx="1"/>
          </p:nvPr>
        </p:nvSpPr>
        <p:spPr>
          <a:xfrm>
            <a:off x="475861" y="1352939"/>
            <a:ext cx="10877939" cy="4824024"/>
          </a:xfrm>
        </p:spPr>
        <p:txBody>
          <a:bodyPr>
            <a:normAutofit fontScale="85000" lnSpcReduction="20000"/>
          </a:bodyPr>
          <a:lstStyle/>
          <a:p>
            <a:pPr algn="l">
              <a:buFont typeface="Arial" panose="020B0604020202020204" pitchFamily="34" charset="0"/>
              <a:buChar char="•"/>
            </a:pPr>
            <a:r>
              <a:rPr lang="en-GB" b="1" i="0" dirty="0">
                <a:solidFill>
                  <a:srgbClr val="0D0D0D"/>
                </a:solidFill>
                <a:effectLst/>
                <a:latin typeface="Söhne"/>
              </a:rPr>
              <a:t>Q1 2024:</a:t>
            </a:r>
            <a:r>
              <a:rPr lang="en-GB" b="0" i="0" dirty="0">
                <a:solidFill>
                  <a:srgbClr val="0D0D0D"/>
                </a:solidFill>
                <a:effectLst/>
                <a:latin typeface="Söhne"/>
              </a:rPr>
              <a:t>, </a:t>
            </a:r>
            <a:r>
              <a:rPr lang="en-GB" dirty="0">
                <a:solidFill>
                  <a:srgbClr val="0D0D0D"/>
                </a:solidFill>
                <a:latin typeface="Söhne"/>
              </a:rPr>
              <a:t>Community Growth Social media</a:t>
            </a:r>
          </a:p>
          <a:p>
            <a:pPr marL="0" indent="0" algn="l">
              <a:buNone/>
            </a:pPr>
            <a:r>
              <a:rPr lang="en-GB" b="0" i="0" dirty="0">
                <a:solidFill>
                  <a:srgbClr val="0D0D0D"/>
                </a:solidFill>
                <a:effectLst/>
                <a:latin typeface="Söhne"/>
              </a:rPr>
              <a:t>Pre-sale </a:t>
            </a:r>
            <a:r>
              <a:rPr lang="en-GB" b="0" i="0" dirty="0" err="1">
                <a:solidFill>
                  <a:srgbClr val="0D0D0D"/>
                </a:solidFill>
                <a:effectLst/>
                <a:latin typeface="Söhne"/>
              </a:rPr>
              <a:t>Gempad</a:t>
            </a:r>
            <a:r>
              <a:rPr lang="en-GB" dirty="0">
                <a:solidFill>
                  <a:srgbClr val="0D0D0D"/>
                </a:solidFill>
                <a:latin typeface="Söhne"/>
              </a:rPr>
              <a:t> – </a:t>
            </a:r>
            <a:r>
              <a:rPr lang="en-GB" dirty="0" err="1">
                <a:solidFill>
                  <a:srgbClr val="0D0D0D"/>
                </a:solidFill>
                <a:latin typeface="Söhne"/>
              </a:rPr>
              <a:t>Coinmarketcap</a:t>
            </a:r>
            <a:r>
              <a:rPr lang="en-GB" dirty="0">
                <a:solidFill>
                  <a:srgbClr val="0D0D0D"/>
                </a:solidFill>
                <a:latin typeface="Söhne"/>
              </a:rPr>
              <a:t> listing</a:t>
            </a:r>
          </a:p>
          <a:p>
            <a:pPr marL="0" indent="0" algn="l">
              <a:buNone/>
            </a:pPr>
            <a:r>
              <a:rPr lang="en-GB" dirty="0">
                <a:solidFill>
                  <a:srgbClr val="0D0D0D"/>
                </a:solidFill>
                <a:latin typeface="Söhne"/>
              </a:rPr>
              <a:t> </a:t>
            </a:r>
            <a:r>
              <a:rPr lang="en-GB" b="0" i="0" dirty="0">
                <a:solidFill>
                  <a:srgbClr val="0D0D0D"/>
                </a:solidFill>
                <a:effectLst/>
                <a:latin typeface="Söhne"/>
              </a:rPr>
              <a:t>Security Audits / Contract Renounce</a:t>
            </a:r>
          </a:p>
          <a:p>
            <a:pPr marL="0" indent="0" algn="l">
              <a:buNone/>
            </a:pPr>
            <a:r>
              <a:rPr lang="en-GB" b="0" i="0" dirty="0">
                <a:solidFill>
                  <a:srgbClr val="0D0D0D"/>
                </a:solidFill>
                <a:effectLst/>
                <a:latin typeface="Söhne"/>
              </a:rPr>
              <a:t>KYCE / Liquidity Lock 365 days. </a:t>
            </a:r>
          </a:p>
          <a:p>
            <a:pPr marL="0" indent="0" algn="l">
              <a:buNone/>
            </a:pPr>
            <a:endParaRPr lang="en-GB" b="0" i="0" dirty="0">
              <a:solidFill>
                <a:srgbClr val="0D0D0D"/>
              </a:solidFill>
              <a:effectLst/>
              <a:latin typeface="Söhne"/>
            </a:endParaRPr>
          </a:p>
          <a:p>
            <a:pPr algn="l">
              <a:buFont typeface="Arial" panose="020B0604020202020204" pitchFamily="34" charset="0"/>
              <a:buChar char="•"/>
            </a:pPr>
            <a:r>
              <a:rPr lang="en-GB" b="1" i="0" dirty="0">
                <a:solidFill>
                  <a:srgbClr val="0D0D0D"/>
                </a:solidFill>
                <a:effectLst/>
                <a:latin typeface="Söhne"/>
              </a:rPr>
              <a:t>Q2 2024: </a:t>
            </a:r>
            <a:r>
              <a:rPr lang="en-GB" i="0" dirty="0">
                <a:solidFill>
                  <a:srgbClr val="0D0D0D"/>
                </a:solidFill>
                <a:effectLst/>
                <a:latin typeface="Söhne"/>
              </a:rPr>
              <a:t>Marketing influencers </a:t>
            </a:r>
            <a:endParaRPr lang="en-GB" dirty="0">
              <a:solidFill>
                <a:srgbClr val="0D0D0D"/>
              </a:solidFill>
              <a:latin typeface="Söhne"/>
            </a:endParaRPr>
          </a:p>
          <a:p>
            <a:pPr marL="0" indent="0" algn="l">
              <a:buNone/>
            </a:pPr>
            <a:r>
              <a:rPr lang="en-GB" i="0" dirty="0">
                <a:solidFill>
                  <a:srgbClr val="0D0D0D"/>
                </a:solidFill>
                <a:effectLst/>
                <a:latin typeface="Söhne"/>
              </a:rPr>
              <a:t>Social media advertainment /</a:t>
            </a:r>
          </a:p>
          <a:p>
            <a:pPr algn="l">
              <a:buFont typeface="Arial" panose="020B0604020202020204" pitchFamily="34" charset="0"/>
              <a:buChar char="•"/>
            </a:pPr>
            <a:endParaRPr lang="en-GB" i="0" dirty="0">
              <a:solidFill>
                <a:srgbClr val="0D0D0D"/>
              </a:solidFill>
              <a:effectLst/>
              <a:latin typeface="Söhne"/>
            </a:endParaRPr>
          </a:p>
          <a:p>
            <a:pPr algn="l">
              <a:buFont typeface="Arial" panose="020B0604020202020204" pitchFamily="34" charset="0"/>
              <a:buChar char="•"/>
            </a:pPr>
            <a:r>
              <a:rPr lang="en-GB" b="1" i="0" dirty="0">
                <a:solidFill>
                  <a:srgbClr val="0D0D0D"/>
                </a:solidFill>
                <a:effectLst/>
                <a:latin typeface="Söhne"/>
              </a:rPr>
              <a:t>Q3 2024:</a:t>
            </a:r>
            <a:r>
              <a:rPr lang="en-GB" b="0" i="0" dirty="0">
                <a:solidFill>
                  <a:srgbClr val="0D0D0D"/>
                </a:solidFill>
                <a:effectLst/>
                <a:latin typeface="Söhne"/>
              </a:rPr>
              <a:t> Listing on Decentralized Exchanges, Marketing Campaigns. </a:t>
            </a:r>
          </a:p>
          <a:p>
            <a:pPr algn="l">
              <a:buFont typeface="Arial" panose="020B0604020202020204" pitchFamily="34" charset="0"/>
              <a:buChar char="•"/>
            </a:pPr>
            <a:endParaRPr lang="en-GB" b="0" i="0" dirty="0">
              <a:solidFill>
                <a:srgbClr val="0D0D0D"/>
              </a:solidFill>
              <a:effectLst/>
              <a:latin typeface="Söhne"/>
            </a:endParaRPr>
          </a:p>
          <a:p>
            <a:pPr algn="l">
              <a:buFont typeface="Arial" panose="020B0604020202020204" pitchFamily="34" charset="0"/>
              <a:buChar char="•"/>
            </a:pPr>
            <a:r>
              <a:rPr lang="en-GB" b="1" i="0" dirty="0">
                <a:solidFill>
                  <a:srgbClr val="0D0D0D"/>
                </a:solidFill>
                <a:effectLst/>
                <a:latin typeface="Söhne"/>
              </a:rPr>
              <a:t>Q4 2024:</a:t>
            </a:r>
            <a:r>
              <a:rPr lang="en-GB" b="0" i="0" dirty="0">
                <a:solidFill>
                  <a:srgbClr val="0D0D0D"/>
                </a:solidFill>
                <a:effectLst/>
                <a:latin typeface="Söhne"/>
              </a:rPr>
              <a:t> Further Expansion, Partnerships, Integration with DeFi platforms. Application wallet easy buy and sale.</a:t>
            </a:r>
          </a:p>
          <a:p>
            <a:endParaRPr lang="en-GB" dirty="0"/>
          </a:p>
        </p:txBody>
      </p:sp>
    </p:spTree>
    <p:extLst>
      <p:ext uri="{BB962C8B-B14F-4D97-AF65-F5344CB8AC3E}">
        <p14:creationId xmlns:p14="http://schemas.microsoft.com/office/powerpoint/2010/main" val="18078674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07873-B11D-0FDE-599C-5A51CF382E93}"/>
              </a:ext>
            </a:extLst>
          </p:cNvPr>
          <p:cNvSpPr>
            <a:spLocks noGrp="1"/>
          </p:cNvSpPr>
          <p:nvPr>
            <p:ph type="title"/>
          </p:nvPr>
        </p:nvSpPr>
        <p:spPr/>
        <p:txBody>
          <a:bodyPr/>
          <a:lstStyle/>
          <a:p>
            <a:r>
              <a:rPr lang="en-GB" i="0" dirty="0">
                <a:solidFill>
                  <a:srgbClr val="0D0D0D"/>
                </a:solidFill>
                <a:effectLst/>
                <a:latin typeface="Söhne"/>
              </a:rPr>
              <a:t>7. Team and Community</a:t>
            </a:r>
            <a:br>
              <a:rPr lang="en-GB" i="0" dirty="0">
                <a:solidFill>
                  <a:srgbClr val="0D0D0D"/>
                </a:solidFill>
                <a:effectLst/>
                <a:latin typeface="Söhne"/>
              </a:rPr>
            </a:br>
            <a:endParaRPr lang="en-GB" dirty="0"/>
          </a:p>
        </p:txBody>
      </p:sp>
      <p:sp>
        <p:nvSpPr>
          <p:cNvPr id="3" name="Content Placeholder 2">
            <a:extLst>
              <a:ext uri="{FF2B5EF4-FFF2-40B4-BE49-F238E27FC236}">
                <a16:creationId xmlns:a16="http://schemas.microsoft.com/office/drawing/2014/main" id="{49382D28-E131-F492-8896-2D80D0D933D9}"/>
              </a:ext>
            </a:extLst>
          </p:cNvPr>
          <p:cNvSpPr>
            <a:spLocks noGrp="1"/>
          </p:cNvSpPr>
          <p:nvPr>
            <p:ph idx="1"/>
          </p:nvPr>
        </p:nvSpPr>
        <p:spPr/>
        <p:txBody>
          <a:bodyPr/>
          <a:lstStyle/>
          <a:p>
            <a:pPr algn="l"/>
            <a:r>
              <a:rPr lang="en-GB" sz="3200" b="0" i="0" dirty="0">
                <a:solidFill>
                  <a:srgbClr val="0D0D0D"/>
                </a:solidFill>
                <a:effectLst/>
                <a:latin typeface="Söhne"/>
              </a:rPr>
              <a:t>MINO INU is backed by a team of experienced developers, marketers, and community managers dedicated to driving the project forward. The project also boasts a vibrant and engaged community of supporters who actively contribute to its growth and development.</a:t>
            </a:r>
          </a:p>
          <a:p>
            <a:endParaRPr lang="en-GB" dirty="0"/>
          </a:p>
        </p:txBody>
      </p:sp>
    </p:spTree>
    <p:extLst>
      <p:ext uri="{BB962C8B-B14F-4D97-AF65-F5344CB8AC3E}">
        <p14:creationId xmlns:p14="http://schemas.microsoft.com/office/powerpoint/2010/main" val="2913160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1628</TotalTime>
  <Words>666</Words>
  <Application>Microsoft Office PowerPoint</Application>
  <PresentationFormat>Widescreen</PresentationFormat>
  <Paragraphs>60</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Aptos</vt:lpstr>
      <vt:lpstr>Aptos Display</vt:lpstr>
      <vt:lpstr>Arial</vt:lpstr>
      <vt:lpstr>Google Sans</vt:lpstr>
      <vt:lpstr>Söhne</vt:lpstr>
      <vt:lpstr>Office Theme</vt:lpstr>
      <vt:lpstr>MINO INU </vt:lpstr>
      <vt:lpstr>MINO INU: Redefining Memecoin on the Binance Smart Chain Abstract </vt:lpstr>
      <vt:lpstr>1. Introduction </vt:lpstr>
      <vt:lpstr>2. Problem Statement </vt:lpstr>
      <vt:lpstr>3. Solution </vt:lpstr>
      <vt:lpstr>4. Key Features </vt:lpstr>
      <vt:lpstr>5) Tokenomics </vt:lpstr>
      <vt:lpstr>6. Roadmap </vt:lpstr>
      <vt:lpstr>7. Team and Community </vt:lpstr>
      <vt:lpstr>8. Conclusion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MINO INU</dc:title>
  <dc:creator>Hamad S.A. Alfoudari</dc:creator>
  <cp:lastModifiedBy>Hamad S.A. Alfoudari</cp:lastModifiedBy>
  <cp:revision>5</cp:revision>
  <dcterms:created xsi:type="dcterms:W3CDTF">2024-03-14T13:25:36Z</dcterms:created>
  <dcterms:modified xsi:type="dcterms:W3CDTF">2024-04-02T21:08:38Z</dcterms:modified>
</cp:coreProperties>
</file>